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Average"/>
      <p:regular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Z2TvvNzVCFGmWkUk4qP5I75wR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80C973-178C-443F-8862-956AC66C43C4}">
  <a:tblStyle styleId="{B280C973-178C-443F-8862-956AC66C43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regular.fntdata"/><Relationship Id="rId30" Type="http://schemas.openxmlformats.org/officeDocument/2006/relationships/font" Target="fonts/Average-regular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Oswal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97f2f482d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2697f2f482d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2697f2f482d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1ff5efa3e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31ff5efa3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1ff5efa3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1ff5efa3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You don’t have to be taking a subject to sit the scholarship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1ff5efa3e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31ff5efa3e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1ff5efa3e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31ff5efa3e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1ff5efa3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31ff5efa3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1ff5efa3e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31ff5efa3e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31ff5efa3e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31ff5efa3e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1ff5efa3e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31ff5efa3e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1ff5efa3e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31ff5efa3e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Definitely go to mocks exams. Get extra material from library etc. Actually make sure you understand all the questions in the exam- what do you have to do for each part- because some are always structured like this. Tutorials you should definitely go to, but if you can’t make one, then still sit the scholarship anyway!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1ff5efa3e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31ff5efa3e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1ff5efa3e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31ff5efa3e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94e30001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3394e30001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3394e30001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94e30001a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3394e30001a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3394e30001a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94e30001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394e30001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394e30001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g331ff5efa3e_0_223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90" name="Google Shape;90;g331ff5efa3e_0_223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g331ff5efa3e_0_223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g331ff5efa3e_0_22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g331ff5efa3e_0_223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94" name="Google Shape;94;g331ff5efa3e_0_223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g331ff5efa3e_0_22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1ff5efa3e_0_231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8" name="Google Shape;98;g331ff5efa3e_0_23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1ff5efa3e_0_23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1" name="Google Shape;101;g331ff5efa3e_0_23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2" name="Google Shape;102;g331ff5efa3e_0_23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1ff5efa3e_0_23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5" name="Google Shape;105;g331ff5efa3e_0_23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g331ff5efa3e_0_23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7" name="Google Shape;107;g331ff5efa3e_0_23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1ff5efa3e_0_24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0" name="Google Shape;110;g331ff5efa3e_0_24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1ff5efa3e_0_24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3" name="Google Shape;113;g331ff5efa3e_0_24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4" name="Google Shape;114;g331ff5efa3e_0_246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1ff5efa3e_0_250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g331ff5efa3e_0_250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1ff5efa3e_0_25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0" name="Google Shape;120;g331ff5efa3e_0_253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g331ff5efa3e_0_253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2" name="Google Shape;122;g331ff5efa3e_0_253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g331ff5efa3e_0_253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g331ff5efa3e_0_25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1ff5efa3e_0_26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127" name="Google Shape;127;g331ff5efa3e_0_260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1ff5efa3e_0_263"/>
          <p:cNvSpPr txBox="1"/>
          <p:nvPr>
            <p:ph hasCustomPrompt="1"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0" name="Google Shape;130;g331ff5efa3e_0_263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1" name="Google Shape;131;g331ff5efa3e_0_26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1ff5efa3e_0_267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1ff5efa3e_0_2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6" name="Google Shape;86;g331ff5efa3e_0_21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7" name="Google Shape;87;g331ff5efa3e_0_21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>
            <p:ph type="ctrTitle"/>
          </p:nvPr>
        </p:nvSpPr>
        <p:spPr>
          <a:xfrm>
            <a:off x="1256275" y="2271449"/>
            <a:ext cx="9679449" cy="28470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lang="en-NZ" sz="7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WGHS NCEA Scholarship </a:t>
            </a:r>
            <a:br>
              <a:rPr lang="en-NZ" sz="7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NZ" sz="7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information evening</a:t>
            </a:r>
            <a:endParaRPr sz="7400">
              <a:solidFill>
                <a:srgbClr val="FFFFFF"/>
              </a:solidFill>
            </a:endParaRPr>
          </a:p>
        </p:txBody>
      </p:sp>
      <p:sp>
        <p:nvSpPr>
          <p:cNvPr id="140" name="Google Shape;140;p1"/>
          <p:cNvSpPr txBox="1"/>
          <p:nvPr>
            <p:ph idx="1" type="subTitle"/>
          </p:nvPr>
        </p:nvSpPr>
        <p:spPr>
          <a:xfrm>
            <a:off x="1256275" y="5098254"/>
            <a:ext cx="9679449" cy="750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NZ" sz="2000">
                <a:solidFill>
                  <a:srgbClr val="FFFFFF"/>
                </a:solidFill>
              </a:rPr>
              <a:t>Wednesday 26th February – 6.30pm</a:t>
            </a:r>
            <a:endParaRPr/>
          </a:p>
        </p:txBody>
      </p:sp>
      <p:cxnSp>
        <p:nvCxnSpPr>
          <p:cNvPr id="141" name="Google Shape;141;p1"/>
          <p:cNvCxnSpPr/>
          <p:nvPr/>
        </p:nvCxnSpPr>
        <p:spPr>
          <a:xfrm>
            <a:off x="8878" y="806470"/>
            <a:ext cx="8453437" cy="0"/>
          </a:xfrm>
          <a:prstGeom prst="straightConnector1">
            <a:avLst/>
          </a:prstGeom>
          <a:noFill/>
          <a:ln cap="sq" cmpd="sng" w="254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42" name="Google Shape;142;p1"/>
          <p:cNvSpPr/>
          <p:nvPr/>
        </p:nvSpPr>
        <p:spPr>
          <a:xfrm>
            <a:off x="544954" y="2875093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903734" y="3104388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529414" y="3619532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97f2f482d_0_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697f2f482d_0_6"/>
          <p:cNvSpPr txBox="1"/>
          <p:nvPr>
            <p:ph type="title"/>
          </p:nvPr>
        </p:nvSpPr>
        <p:spPr>
          <a:xfrm>
            <a:off x="3880430" y="583345"/>
            <a:ext cx="7160357" cy="41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8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Elaine Zhou and Julia Wilkins</a:t>
            </a:r>
            <a:endParaRPr/>
          </a:p>
        </p:txBody>
      </p:sp>
      <p:sp>
        <p:nvSpPr>
          <p:cNvPr id="241" name="Google Shape;241;g2697f2f482d_0_6"/>
          <p:cNvSpPr/>
          <p:nvPr/>
        </p:nvSpPr>
        <p:spPr>
          <a:xfrm>
            <a:off x="3474359" y="583345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697f2f482d_0_6"/>
          <p:cNvSpPr/>
          <p:nvPr/>
        </p:nvSpPr>
        <p:spPr>
          <a:xfrm>
            <a:off x="3833139" y="8126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697f2f482d_0_6"/>
          <p:cNvSpPr/>
          <p:nvPr/>
        </p:nvSpPr>
        <p:spPr>
          <a:xfrm>
            <a:off x="3458819" y="1037066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g2697f2f482d_0_6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45" name="Google Shape;245;g2697f2f482d_0_6"/>
          <p:cNvSpPr/>
          <p:nvPr/>
        </p:nvSpPr>
        <p:spPr>
          <a:xfrm>
            <a:off x="10836425" y="5636680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697f2f482d_0_6"/>
          <p:cNvSpPr/>
          <p:nvPr/>
        </p:nvSpPr>
        <p:spPr>
          <a:xfrm>
            <a:off x="11245175" y="6096759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697f2f482d_0_6"/>
          <p:cNvSpPr/>
          <p:nvPr/>
        </p:nvSpPr>
        <p:spPr>
          <a:xfrm>
            <a:off x="10554288" y="6238029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1ff5efa3e_0_14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Why should you sit NCEA Scholarship?</a:t>
            </a:r>
            <a:endParaRPr/>
          </a:p>
        </p:txBody>
      </p:sp>
      <p:sp>
        <p:nvSpPr>
          <p:cNvPr id="253" name="Google Shape;253;g331ff5efa3e_0_143"/>
          <p:cNvSpPr txBox="1"/>
          <p:nvPr/>
        </p:nvSpPr>
        <p:spPr>
          <a:xfrm>
            <a:off x="658500" y="1766700"/>
            <a:ext cx="9974100" cy="3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➢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Don’t need to be an excellence student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➢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Knowledge and experience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➢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Different way of thinking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➢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Money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descr="Money with a window - 2010-06-02 | The bank notes of New Zea… | Flickr" id="254" name="Google Shape;254;g331ff5efa3e_0_143"/>
          <p:cNvPicPr preferRelativeResize="0"/>
          <p:nvPr/>
        </p:nvPicPr>
        <p:blipFill rotWithShape="1">
          <a:blip r:embed="rId3">
            <a:alphaModFix/>
          </a:blip>
          <a:srcRect b="0" l="-49970" r="0" t="22390"/>
          <a:stretch/>
        </p:blipFill>
        <p:spPr>
          <a:xfrm>
            <a:off x="-6096000" y="1533400"/>
            <a:ext cx="18288000" cy="5324400"/>
          </a:xfrm>
          <a:prstGeom prst="triangle">
            <a:avLst>
              <a:gd fmla="val 100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331ff5efa3e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964" y="1470267"/>
            <a:ext cx="4700966" cy="391746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31ff5efa3e_0_149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Scholarships 101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g331ff5efa3e_0_154"/>
          <p:cNvGraphicFramePr/>
          <p:nvPr/>
        </p:nvGraphicFramePr>
        <p:xfrm>
          <a:off x="4674600" y="2963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{B280C973-178C-443F-8862-956AC66C43C4}</a:tableStyleId>
              </a:tblPr>
              <a:tblGrid>
                <a:gridCol w="3140875"/>
                <a:gridCol w="3140875"/>
              </a:tblGrid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Essay based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8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Languages/ culture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820"/>
                      </a:srgbClr>
                    </a:solidFill>
                  </a:tcPr>
                </a:tc>
              </a:tr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Agriculture and Horticulture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Art History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Classical Studies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English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Geography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History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Media Studies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Psychology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Religious Studies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8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Chinese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French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German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Japanese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Latin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Samoan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Spanish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 Ao Haka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 Reo Maori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 Reo Rangatira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820"/>
                      </a:srgbClr>
                    </a:solidFill>
                  </a:tcPr>
                </a:tc>
              </a:tr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Portfolio (excl. drama)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Sciences/ maths/ business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820"/>
                      </a:srgbClr>
                    </a:solidFill>
                  </a:tcPr>
                </a:tc>
              </a:tr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Health and PE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Dance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DVC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Digital Tech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Music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Technology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Visual Arts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Drama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Accounting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Biology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Calculus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Chemistry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Earth and Space Science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Economics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Physics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Statistics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8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6" name="Google Shape;266;g331ff5efa3e_0_154"/>
          <p:cNvSpPr txBox="1"/>
          <p:nvPr/>
        </p:nvSpPr>
        <p:spPr>
          <a:xfrm>
            <a:off x="3001267" y="5822867"/>
            <a:ext cx="157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Total: 35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7" name="Google Shape;267;g331ff5efa3e_0_154"/>
          <p:cNvSpPr txBox="1"/>
          <p:nvPr/>
        </p:nvSpPr>
        <p:spPr>
          <a:xfrm>
            <a:off x="1840500" y="680300"/>
            <a:ext cx="236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Exam based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68" name="Google Shape;268;g331ff5efa3e_0_154"/>
          <p:cNvCxnSpPr/>
          <p:nvPr/>
        </p:nvCxnSpPr>
        <p:spPr>
          <a:xfrm>
            <a:off x="3231667" y="1348167"/>
            <a:ext cx="1242900" cy="949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g331ff5efa3e_0_154"/>
          <p:cNvSpPr txBox="1"/>
          <p:nvPr/>
        </p:nvSpPr>
        <p:spPr>
          <a:xfrm>
            <a:off x="1082433" y="4072200"/>
            <a:ext cx="169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Portfolio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70" name="Google Shape;270;g331ff5efa3e_0_154"/>
          <p:cNvCxnSpPr/>
          <p:nvPr/>
        </p:nvCxnSpPr>
        <p:spPr>
          <a:xfrm>
            <a:off x="2602533" y="4446967"/>
            <a:ext cx="1824900" cy="8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1ff5efa3e_0_163"/>
          <p:cNvSpPr txBox="1"/>
          <p:nvPr>
            <p:ph type="title"/>
          </p:nvPr>
        </p:nvSpPr>
        <p:spPr>
          <a:xfrm>
            <a:off x="354000" y="349733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What do I love?</a:t>
            </a:r>
            <a:endParaRPr/>
          </a:p>
        </p:txBody>
      </p:sp>
      <p:sp>
        <p:nvSpPr>
          <p:cNvPr id="276" name="Google Shape;276;g331ff5efa3e_0_163"/>
          <p:cNvSpPr txBox="1"/>
          <p:nvPr>
            <p:ph type="title"/>
          </p:nvPr>
        </p:nvSpPr>
        <p:spPr>
          <a:xfrm>
            <a:off x="6435467" y="349733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>
                <a:solidFill>
                  <a:schemeClr val="lt1"/>
                </a:solidFill>
              </a:rPr>
              <a:t>What am I good at?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7" name="Google Shape;277;g331ff5efa3e_0_163"/>
          <p:cNvSpPr txBox="1"/>
          <p:nvPr>
            <p:ph type="title"/>
          </p:nvPr>
        </p:nvSpPr>
        <p:spPr>
          <a:xfrm>
            <a:off x="354000" y="3429000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How difficult is the scholarship?</a:t>
            </a:r>
            <a:endParaRPr/>
          </a:p>
        </p:txBody>
      </p:sp>
      <p:sp>
        <p:nvSpPr>
          <p:cNvPr id="278" name="Google Shape;278;g331ff5efa3e_0_163"/>
          <p:cNvSpPr txBox="1"/>
          <p:nvPr>
            <p:ph type="title"/>
          </p:nvPr>
        </p:nvSpPr>
        <p:spPr>
          <a:xfrm>
            <a:off x="6435467" y="3429000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>
                <a:solidFill>
                  <a:schemeClr val="lt1"/>
                </a:solidFill>
              </a:rPr>
              <a:t>How much time will study take?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g331ff5efa3e_0_170"/>
          <p:cNvGraphicFramePr/>
          <p:nvPr/>
        </p:nvGraphicFramePr>
        <p:xfrm>
          <a:off x="4674600" y="2963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{B280C973-178C-443F-8862-956AC66C43C4}</a:tableStyleId>
              </a:tblPr>
              <a:tblGrid>
                <a:gridCol w="3140875"/>
                <a:gridCol w="3140875"/>
              </a:tblGrid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Essay based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Languages/ culture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Agriculture and Horticulture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Art History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Classical Studies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English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Geography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History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Media Studies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Psychology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Religious Studies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Chinese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French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German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Japanese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Latin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Samoan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Spanish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 Ao Haka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 Reo Maori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 Reo Rangatira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Portfolio (excl. drama)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Sciences/ maths/ business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Health and PE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Dance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DVC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Digital Tech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Music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Technology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Visual Arts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Drama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Accounting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Biology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Calculus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Chemistry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Earth and Space Science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Economics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Physics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Statistics</a:t>
                      </a:r>
                      <a:endParaRPr sz="1900">
                        <a:solidFill>
                          <a:schemeClr val="dk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4" name="Google Shape;284;g331ff5efa3e_0_170"/>
          <p:cNvSpPr txBox="1"/>
          <p:nvPr>
            <p:ph type="title"/>
          </p:nvPr>
        </p:nvSpPr>
        <p:spPr>
          <a:xfrm>
            <a:off x="354000" y="349733"/>
            <a:ext cx="3632100" cy="178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    LEVEL 2</a:t>
            </a:r>
            <a:endParaRPr/>
          </a:p>
        </p:txBody>
      </p:sp>
      <p:grpSp>
        <p:nvGrpSpPr>
          <p:cNvPr id="285" name="Google Shape;285;g331ff5efa3e_0_170"/>
          <p:cNvGrpSpPr/>
          <p:nvPr/>
        </p:nvGrpSpPr>
        <p:grpSpPr>
          <a:xfrm>
            <a:off x="887011" y="2454305"/>
            <a:ext cx="2962159" cy="3665742"/>
            <a:chOff x="665275" y="1840775"/>
            <a:chExt cx="2221675" cy="2749375"/>
          </a:xfrm>
        </p:grpSpPr>
        <p:grpSp>
          <p:nvGrpSpPr>
            <p:cNvPr id="286" name="Google Shape;286;g331ff5efa3e_0_170"/>
            <p:cNvGrpSpPr/>
            <p:nvPr/>
          </p:nvGrpSpPr>
          <p:grpSpPr>
            <a:xfrm>
              <a:off x="665275" y="1840775"/>
              <a:ext cx="2221675" cy="2749375"/>
              <a:chOff x="970075" y="773975"/>
              <a:chExt cx="2221675" cy="2749375"/>
            </a:xfrm>
          </p:grpSpPr>
          <p:sp>
            <p:nvSpPr>
              <p:cNvPr id="287" name="Google Shape;287;g331ff5efa3e_0_170"/>
              <p:cNvSpPr txBox="1"/>
              <p:nvPr/>
            </p:nvSpPr>
            <p:spPr>
              <a:xfrm>
                <a:off x="970075" y="773975"/>
                <a:ext cx="17730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NZ" sz="32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Key:</a:t>
                </a:r>
                <a:endParaRPr sz="32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88" name="Google Shape;288;g331ff5efa3e_0_170"/>
              <p:cNvSpPr txBox="1"/>
              <p:nvPr/>
            </p:nvSpPr>
            <p:spPr>
              <a:xfrm>
                <a:off x="1714550" y="1399050"/>
                <a:ext cx="1477200" cy="212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NZ" sz="2400">
                    <a:solidFill>
                      <a:schemeClr val="accent3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Easy to pick up at level 2</a:t>
                </a:r>
                <a:endParaRPr sz="24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NZ" sz="2400">
                    <a:solidFill>
                      <a:schemeClr val="accent3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If you’re fluent/ have previous experience</a:t>
                </a:r>
                <a:endParaRPr sz="24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</p:grpSp>
        <p:sp>
          <p:nvSpPr>
            <p:cNvPr id="289" name="Google Shape;289;g331ff5efa3e_0_170"/>
            <p:cNvSpPr/>
            <p:nvPr/>
          </p:nvSpPr>
          <p:spPr>
            <a:xfrm>
              <a:off x="762000" y="2414944"/>
              <a:ext cx="518700" cy="51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90" name="Google Shape;290;g331ff5efa3e_0_170"/>
            <p:cNvSpPr/>
            <p:nvPr/>
          </p:nvSpPr>
          <p:spPr>
            <a:xfrm>
              <a:off x="762000" y="3270738"/>
              <a:ext cx="518700" cy="518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g331ff5efa3e_0_181"/>
          <p:cNvGraphicFramePr/>
          <p:nvPr/>
        </p:nvGraphicFramePr>
        <p:xfrm>
          <a:off x="4674600" y="2963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{B280C973-178C-443F-8862-956AC66C43C4}</a:tableStyleId>
              </a:tblPr>
              <a:tblGrid>
                <a:gridCol w="3140875"/>
                <a:gridCol w="3140875"/>
              </a:tblGrid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Essay based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Languages/ culture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Agriculture and Horticulture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Art History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Classical Studies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English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Geography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History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Media Studies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Psychology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Religious Studies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Chinese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French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German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Japanese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Latin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Samoan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Spanish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 Ao Haka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 Reo Maori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accent5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 Reo Rangatira</a:t>
                      </a:r>
                      <a:endParaRPr sz="1900">
                        <a:solidFill>
                          <a:schemeClr val="accent5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Portfolio (excl. drama)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Sciences/ maths/ business</a:t>
                      </a:r>
                      <a:endParaRPr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Health and PE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Dance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DVC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Digital Tech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Music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Technology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Visual Arts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Drama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Accounting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Biology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Calculus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Chemistry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Earth and Space Science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Economics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Physics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900">
                          <a:solidFill>
                            <a:schemeClr val="dk1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Statistics</a:t>
                      </a:r>
                      <a:endParaRPr b="1" sz="1900">
                        <a:solidFill>
                          <a:schemeClr val="dk1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84675" marB="84675" marR="84675" marL="846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96" name="Google Shape;296;g331ff5efa3e_0_181"/>
          <p:cNvGrpSpPr/>
          <p:nvPr/>
        </p:nvGrpSpPr>
        <p:grpSpPr>
          <a:xfrm>
            <a:off x="887001" y="2454338"/>
            <a:ext cx="2962159" cy="2926560"/>
            <a:chOff x="970075" y="850175"/>
            <a:chExt cx="2221675" cy="2194975"/>
          </a:xfrm>
        </p:grpSpPr>
        <p:sp>
          <p:nvSpPr>
            <p:cNvPr id="297" name="Google Shape;297;g331ff5efa3e_0_181"/>
            <p:cNvSpPr txBox="1"/>
            <p:nvPr/>
          </p:nvSpPr>
          <p:spPr>
            <a:xfrm>
              <a:off x="970075" y="850175"/>
              <a:ext cx="1773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32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Key:</a:t>
              </a:r>
              <a:endPara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98" name="Google Shape;298;g331ff5efa3e_0_181"/>
            <p:cNvSpPr/>
            <p:nvPr/>
          </p:nvSpPr>
          <p:spPr>
            <a:xfrm>
              <a:off x="1066800" y="1424344"/>
              <a:ext cx="518700" cy="51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99" name="Google Shape;299;g331ff5efa3e_0_181"/>
            <p:cNvSpPr/>
            <p:nvPr/>
          </p:nvSpPr>
          <p:spPr>
            <a:xfrm>
              <a:off x="1066800" y="2280138"/>
              <a:ext cx="518700" cy="518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300" name="Google Shape;300;g331ff5efa3e_0_181"/>
            <p:cNvSpPr txBox="1"/>
            <p:nvPr/>
          </p:nvSpPr>
          <p:spPr>
            <a:xfrm>
              <a:off x="1714550" y="1475250"/>
              <a:ext cx="14772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24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Classroom subject</a:t>
              </a:r>
              <a:endPara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NZ" sz="2400">
                  <a:solidFill>
                    <a:schemeClr val="accent3"/>
                  </a:solidFill>
                  <a:latin typeface="Average"/>
                  <a:ea typeface="Average"/>
                  <a:cs typeface="Average"/>
                  <a:sym typeface="Average"/>
                </a:rPr>
                <a:t>Not a ‘school subject’</a:t>
              </a:r>
              <a:endPara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301" name="Google Shape;301;g331ff5efa3e_0_181"/>
          <p:cNvSpPr txBox="1"/>
          <p:nvPr>
            <p:ph type="title"/>
          </p:nvPr>
        </p:nvSpPr>
        <p:spPr>
          <a:xfrm>
            <a:off x="354000" y="349733"/>
            <a:ext cx="3632100" cy="178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    LEVEL 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1ff5efa3e_0_191"/>
          <p:cNvSpPr txBox="1"/>
          <p:nvPr>
            <p:ph type="title"/>
          </p:nvPr>
        </p:nvSpPr>
        <p:spPr>
          <a:xfrm>
            <a:off x="354000" y="349733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Year 12</a:t>
            </a:r>
            <a:endParaRPr/>
          </a:p>
        </p:txBody>
      </p:sp>
      <p:sp>
        <p:nvSpPr>
          <p:cNvPr id="307" name="Google Shape;307;g331ff5efa3e_0_191"/>
          <p:cNvSpPr txBox="1"/>
          <p:nvPr>
            <p:ph type="title"/>
          </p:nvPr>
        </p:nvSpPr>
        <p:spPr>
          <a:xfrm>
            <a:off x="6435467" y="349733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>
                <a:solidFill>
                  <a:schemeClr val="lt1"/>
                </a:solidFill>
              </a:rPr>
              <a:t>Year 13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8" name="Google Shape;308;g331ff5efa3e_0_191"/>
          <p:cNvSpPr txBox="1"/>
          <p:nvPr/>
        </p:nvSpPr>
        <p:spPr>
          <a:xfrm>
            <a:off x="858400" y="2730367"/>
            <a:ext cx="4384800" cy="3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➔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English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➔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History 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➔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Geography 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➔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Health and P.E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Harder: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➔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STEM subjects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➔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Portfolios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rage"/>
              <a:buChar char="➔"/>
            </a:pPr>
            <a:r>
              <a:rPr lang="en-NZ" sz="24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Languages (unless fluent)</a:t>
            </a:r>
            <a:endParaRPr sz="24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9" name="Google Shape;309;g331ff5efa3e_0_191"/>
          <p:cNvSpPr txBox="1"/>
          <p:nvPr/>
        </p:nvSpPr>
        <p:spPr>
          <a:xfrm>
            <a:off x="6745567" y="2987333"/>
            <a:ext cx="4818300" cy="3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10" name="Google Shape;310;g331ff5efa3e_0_191"/>
          <p:cNvSpPr txBox="1"/>
          <p:nvPr/>
        </p:nvSpPr>
        <p:spPr>
          <a:xfrm>
            <a:off x="6962367" y="2987333"/>
            <a:ext cx="4384800" cy="3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Literally everything. </a:t>
            </a:r>
            <a:endParaRPr sz="2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Sit scholarships in whatever you like. </a:t>
            </a:r>
            <a:endParaRPr sz="2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331ff5efa3e_0_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1035050"/>
            <a:ext cx="8496300" cy="47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31ff5efa3e_0_20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Best Ways to Prepare</a:t>
            </a:r>
            <a:endParaRPr/>
          </a:p>
        </p:txBody>
      </p:sp>
      <p:sp>
        <p:nvSpPr>
          <p:cNvPr id="321" name="Google Shape;321;g331ff5efa3e_0_20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-NZ">
                <a:solidFill>
                  <a:schemeClr val="dk1"/>
                </a:solidFill>
              </a:rPr>
              <a:t>Mock Exams</a:t>
            </a:r>
            <a:endParaRPr>
              <a:solidFill>
                <a:schemeClr val="dk1"/>
              </a:solidFill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-NZ">
                <a:solidFill>
                  <a:schemeClr val="dk1"/>
                </a:solidFill>
              </a:rPr>
              <a:t>Understanding the exam </a:t>
            </a:r>
            <a:endParaRPr>
              <a:solidFill>
                <a:schemeClr val="dk1"/>
              </a:solidFill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-NZ">
                <a:solidFill>
                  <a:schemeClr val="dk1"/>
                </a:solidFill>
              </a:rPr>
              <a:t>Extra material</a:t>
            </a:r>
            <a:endParaRPr>
              <a:solidFill>
                <a:schemeClr val="dk1"/>
              </a:solidFill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-NZ">
                <a:solidFill>
                  <a:schemeClr val="dk1"/>
                </a:solidFill>
              </a:rPr>
              <a:t>The tutorials: to go or not to go?</a:t>
            </a:r>
            <a:endParaRPr>
              <a:solidFill>
                <a:schemeClr val="dk1"/>
              </a:solidFill>
            </a:endParaRPr>
          </a:p>
          <a:p>
            <a:pPr indent="-4572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-NZ">
                <a:solidFill>
                  <a:schemeClr val="dk1"/>
                </a:solidFill>
              </a:rPr>
              <a:t>Buy the workbooks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Scholarship Calculus AME Workbook | Read Pacific | Reading Books &amp;  Resources | Supplying New Zealand &amp; Pacific Islands" id="322" name="Google Shape;322;g331ff5efa3e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5557">
            <a:off x="7286311" y="748436"/>
            <a:ext cx="2382874" cy="332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larship Chemistry AME Workbook | Read Pacific | Reading Books &amp;  Resources | Supplying New Zealand &amp; Pacific Islands" id="323" name="Google Shape;323;g331ff5efa3e_0_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23121">
            <a:off x="8768725" y="2364260"/>
            <a:ext cx="2376009" cy="3316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E Scholarship Economics Workbook" id="324" name="Google Shape;324;g331ff5efa3e_0_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2857">
            <a:off x="6510189" y="2707359"/>
            <a:ext cx="2380375" cy="332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199528" y="554152"/>
            <a:ext cx="5742189" cy="57421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 txBox="1"/>
          <p:nvPr>
            <p:ph type="title"/>
          </p:nvPr>
        </p:nvSpPr>
        <p:spPr>
          <a:xfrm>
            <a:off x="1245072" y="1289765"/>
            <a:ext cx="3651101" cy="4270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NZ" sz="4800">
                <a:solidFill>
                  <a:srgbClr val="FFFFFF"/>
                </a:solidFill>
              </a:rPr>
              <a:t>What is scholarship?</a:t>
            </a: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1123493" y="374394"/>
            <a:ext cx="171515" cy="171515"/>
          </a:xfrm>
          <a:custGeom>
            <a:rect b="b" l="l" r="r" t="t"/>
            <a:pathLst>
              <a:path extrusionOk="0" h="171515" w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550109" y="1084507"/>
            <a:ext cx="157545" cy="157545"/>
          </a:xfrm>
          <a:custGeom>
            <a:rect b="b" l="l" r="r" t="t"/>
            <a:pathLst>
              <a:path extrusionOk="0" h="157545" w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>
            <p:ph idx="1" type="body"/>
          </p:nvPr>
        </p:nvSpPr>
        <p:spPr>
          <a:xfrm>
            <a:off x="6297233" y="518400"/>
            <a:ext cx="4771607" cy="5837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8580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Extensive examinations designed for students to sit </a:t>
            </a:r>
            <a:r>
              <a:rPr lang="en-NZ" sz="2000"/>
              <a:t>in their senior years</a:t>
            </a:r>
            <a:endParaRPr sz="2000">
              <a:solidFill>
                <a:schemeClr val="dk1"/>
              </a:solidFill>
            </a:endParaRPr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written examinations and portfolio submission </a:t>
            </a:r>
            <a:endParaRPr sz="2000">
              <a:solidFill>
                <a:schemeClr val="dk1"/>
              </a:solidFill>
            </a:endParaRPr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top 3% of all candidates in each subject are awarded a Scholarship </a:t>
            </a:r>
            <a:endParaRPr sz="2000">
              <a:solidFill>
                <a:schemeClr val="dk1"/>
              </a:solidFill>
            </a:endParaRPr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top 0.3% of all candidates in each subject are awarded an Outstanding Scholarship </a:t>
            </a:r>
            <a:endParaRPr sz="2000">
              <a:solidFill>
                <a:schemeClr val="dk1"/>
              </a:solidFill>
            </a:endParaRPr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 earn prize money per subject to put toward their New Zealand tertiary education</a:t>
            </a:r>
            <a:endParaRPr sz="2000">
              <a:solidFill>
                <a:schemeClr val="dk1"/>
              </a:solidFill>
            </a:endParaRPr>
          </a:p>
          <a:p>
            <a:pPr indent="-5080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5436547" y="5751820"/>
            <a:ext cx="112426" cy="112426"/>
          </a:xfrm>
          <a:custGeom>
            <a:rect b="b" l="l" r="r" t="t"/>
            <a:pathLst>
              <a:path extrusionOk="0" h="112426" w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1ff5efa3e_0_211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Study Plans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1ff5efa3e_0_215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Z"/>
              <a:t>Good luck!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394e30001a_0_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alculus formula" id="341" name="Google Shape;341;g3394e30001a_0_7"/>
          <p:cNvPicPr preferRelativeResize="0"/>
          <p:nvPr/>
        </p:nvPicPr>
        <p:blipFill rotWithShape="1">
          <a:blip r:embed="rId3">
            <a:alphaModFix/>
          </a:blip>
          <a:srcRect b="-1" l="0" r="5882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3394e30001a_0_7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394e30001a_0_7"/>
          <p:cNvSpPr txBox="1"/>
          <p:nvPr>
            <p:ph type="title"/>
          </p:nvPr>
        </p:nvSpPr>
        <p:spPr>
          <a:xfrm>
            <a:off x="7935402" y="743447"/>
            <a:ext cx="3445765" cy="3692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 teacher panel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94e30001a_0_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gel Face with Solid Fill" id="350" name="Google Shape;350;g3394e30001a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948" y="2694018"/>
            <a:ext cx="1198532" cy="119853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3394e30001a_0_13"/>
          <p:cNvSpPr txBox="1"/>
          <p:nvPr>
            <p:ph idx="1" type="body"/>
          </p:nvPr>
        </p:nvSpPr>
        <p:spPr>
          <a:xfrm>
            <a:off x="2187364" y="1197864"/>
            <a:ext cx="5801917" cy="493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NZ" sz="4000"/>
              <a:t>Thank you for coming and please feel free to stick around and ask myself, the students, or the teachers questions.</a:t>
            </a:r>
            <a:endParaRPr/>
          </a:p>
        </p:txBody>
      </p:sp>
      <p:pic>
        <p:nvPicPr>
          <p:cNvPr descr="Angel Face with Solid Fill" id="352" name="Google Shape;352;g3394e30001a_0_1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6641431" y="816337"/>
            <a:ext cx="5225327" cy="522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1" y="0"/>
            <a:ext cx="12191999" cy="2083506"/>
          </a:xfrm>
          <a:custGeom>
            <a:rect b="b" l="l" r="r" t="t"/>
            <a:pathLst>
              <a:path extrusionOk="0" h="2083506" w="12191999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>
            <p:ph type="title"/>
          </p:nvPr>
        </p:nvSpPr>
        <p:spPr>
          <a:xfrm>
            <a:off x="828675" y="494414"/>
            <a:ext cx="10534650" cy="81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NZ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 prize money	</a:t>
            </a:r>
            <a:endParaRPr/>
          </a:p>
        </p:txBody>
      </p:sp>
      <p:pic>
        <p:nvPicPr>
          <p:cNvPr id="164" name="Google Shape;16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874" y="2354239"/>
            <a:ext cx="9014252" cy="394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oks stacked on a wooden table" id="171" name="Google Shape;171;p4"/>
          <p:cNvPicPr preferRelativeResize="0"/>
          <p:nvPr/>
        </p:nvPicPr>
        <p:blipFill rotWithShape="1">
          <a:blip r:embed="rId3">
            <a:alphaModFix amt="35000"/>
          </a:blip>
          <a:srcRect b="15730" l="0" r="0" t="0"/>
          <a:stretch/>
        </p:blipFill>
        <p:spPr>
          <a:xfrm>
            <a:off x="20" y="10"/>
            <a:ext cx="12191981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>
            <p:ph type="title"/>
          </p:nvPr>
        </p:nvSpPr>
        <p:spPr>
          <a:xfrm>
            <a:off x="838199" y="381934"/>
            <a:ext cx="5257801" cy="51815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NZ" sz="7400">
                <a:solidFill>
                  <a:srgbClr val="FFFFFF"/>
                </a:solidFill>
              </a:rPr>
              <a:t>Why enter scholarship?	</a:t>
            </a:r>
            <a:endParaRPr/>
          </a:p>
        </p:txBody>
      </p:sp>
      <p:cxnSp>
        <p:nvCxnSpPr>
          <p:cNvPr id="173" name="Google Shape;173;p4"/>
          <p:cNvCxnSpPr/>
          <p:nvPr/>
        </p:nvCxnSpPr>
        <p:spPr>
          <a:xfrm>
            <a:off x="623622" y="373056"/>
            <a:ext cx="0" cy="6476066"/>
          </a:xfrm>
          <a:prstGeom prst="straightConnector1">
            <a:avLst/>
          </a:prstGeom>
          <a:noFill/>
          <a:ln cap="sq" cmpd="sng" w="254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74" name="Google Shape;174;p4"/>
          <p:cNvSpPr/>
          <p:nvPr/>
        </p:nvSpPr>
        <p:spPr>
          <a:xfrm>
            <a:off x="5722814" y="740316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6081594" y="969611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5707274" y="1484755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>
            <p:ph idx="1" type="body"/>
          </p:nvPr>
        </p:nvSpPr>
        <p:spPr>
          <a:xfrm>
            <a:off x="7229050" y="373050"/>
            <a:ext cx="4124700" cy="56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NZ" sz="2300">
                <a:solidFill>
                  <a:srgbClr val="FFFFFF"/>
                </a:solidFill>
              </a:rPr>
              <a:t>This provides our most academically capable students with even more extension in their school subjects.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NZ" sz="2300">
                <a:solidFill>
                  <a:srgbClr val="FFFFFF"/>
                </a:solidFill>
              </a:rPr>
              <a:t>This is the highest academic qualification for NCEA.</a:t>
            </a:r>
            <a:endParaRPr sz="3100"/>
          </a:p>
          <a:p>
            <a:pPr indent="-247650" lvl="0" marL="228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b="0" i="0" lang="en-NZ" sz="2300" u="none" strike="noStrike">
                <a:solidFill>
                  <a:srgbClr val="FFFFFF"/>
                </a:solidFill>
              </a:rPr>
              <a:t>Prize money which can be used towards tertiary education in New</a:t>
            </a:r>
            <a:r>
              <a:rPr lang="en-NZ" sz="2300">
                <a:solidFill>
                  <a:srgbClr val="FFFFFF"/>
                </a:solidFill>
              </a:rPr>
              <a:t> </a:t>
            </a:r>
            <a:r>
              <a:rPr b="0" i="0" lang="en-NZ" sz="2300" u="none" strike="noStrike">
                <a:solidFill>
                  <a:srgbClr val="FFFFFF"/>
                </a:solidFill>
              </a:rPr>
              <a:t>Zealand.</a:t>
            </a:r>
            <a:endParaRPr sz="2300">
              <a:solidFill>
                <a:srgbClr val="FFFFFF"/>
              </a:solidFill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b="0" i="0" lang="en-NZ" sz="2300" u="none" strike="noStrike">
                <a:solidFill>
                  <a:srgbClr val="FFFFFF"/>
                </a:solidFill>
              </a:rPr>
              <a:t>Advantage of having this higher qualification when applying for jobs, university scholarships, competitive courses, halls of residence etc</a:t>
            </a:r>
            <a:endParaRPr sz="2300">
              <a:solidFill>
                <a:srgbClr val="FFFFFF"/>
              </a:solidFill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NZ" sz="2300">
                <a:solidFill>
                  <a:srgbClr val="FFFFFF"/>
                </a:solidFill>
              </a:rPr>
              <a:t>Multiyear level – start studying in Year 11 or 12.</a:t>
            </a:r>
            <a:endParaRPr b="0" i="0" sz="2300" u="none" strike="noStrike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0" i="0" sz="2000" u="none" strike="noStrike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199528" y="554152"/>
            <a:ext cx="5742189" cy="57421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>
            <p:ph type="title"/>
          </p:nvPr>
        </p:nvSpPr>
        <p:spPr>
          <a:xfrm>
            <a:off x="1245072" y="1289765"/>
            <a:ext cx="3651101" cy="4270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NZ" sz="5600">
                <a:solidFill>
                  <a:srgbClr val="FFFFFF"/>
                </a:solidFill>
              </a:rPr>
              <a:t>WGHS Scholarship programme	</a:t>
            </a: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1123493" y="374394"/>
            <a:ext cx="171515" cy="171515"/>
          </a:xfrm>
          <a:custGeom>
            <a:rect b="b" l="l" r="r" t="t"/>
            <a:pathLst>
              <a:path extrusionOk="0" h="171515" w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550109" y="1084507"/>
            <a:ext cx="157545" cy="157545"/>
          </a:xfrm>
          <a:custGeom>
            <a:rect b="b" l="l" r="r" t="t"/>
            <a:pathLst>
              <a:path extrusionOk="0" h="157545" w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>
            <p:ph idx="1" type="body"/>
          </p:nvPr>
        </p:nvSpPr>
        <p:spPr>
          <a:xfrm>
            <a:off x="6297233" y="518400"/>
            <a:ext cx="4771607" cy="5837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8580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Extramural Scholarship classes for Year 12 and 13.</a:t>
            </a:r>
            <a:endParaRPr/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Extramural Scholarship classes are taught either before school (usually 7.30am start) or after school (usually 4.30pm finish) or during lunchtimes.</a:t>
            </a:r>
            <a:endParaRPr sz="2000">
              <a:solidFill>
                <a:schemeClr val="dk1"/>
              </a:solidFill>
            </a:endParaRPr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have access to mentor throughout the year to help students stay on track to achieving their scholarship paper.</a:t>
            </a:r>
            <a:endParaRPr sz="2000">
              <a:solidFill>
                <a:schemeClr val="dk1"/>
              </a:solidFill>
            </a:endParaRPr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 throughout the year from assemblies </a:t>
            </a:r>
            <a:r>
              <a:rPr lang="en-NZ" sz="2000">
                <a:solidFill>
                  <a:schemeClr val="dk1"/>
                </a:solidFill>
              </a:rPr>
              <a:t>to</a:t>
            </a: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potential workshops (TBC).</a:t>
            </a:r>
            <a:endParaRPr sz="2000">
              <a:solidFill>
                <a:schemeClr val="dk1"/>
              </a:solidFill>
            </a:endParaRPr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 assembly the following year to recognise your achievement</a:t>
            </a:r>
            <a:r>
              <a:rPr lang="en-NZ" sz="2000">
                <a:solidFill>
                  <a:schemeClr val="dk1"/>
                </a:solidFill>
              </a:rPr>
              <a:t>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5436547" y="5751820"/>
            <a:ext cx="112426" cy="112426"/>
          </a:xfrm>
          <a:custGeom>
            <a:rect b="b" l="l" r="r" t="t"/>
            <a:pathLst>
              <a:path extrusionOk="0" h="112426" w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5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94e30001a_0_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394e30001a_0_1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394e30001a_0_1"/>
          <p:cNvSpPr txBox="1"/>
          <p:nvPr>
            <p:ph type="title"/>
          </p:nvPr>
        </p:nvSpPr>
        <p:spPr>
          <a:xfrm>
            <a:off x="1188069" y="381935"/>
            <a:ext cx="4008583" cy="5974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8000">
                <a:solidFill>
                  <a:srgbClr val="FFFFFF"/>
                </a:solidFill>
              </a:rPr>
              <a:t>Year 11</a:t>
            </a:r>
            <a:endParaRPr/>
          </a:p>
        </p:txBody>
      </p:sp>
      <p:grpSp>
        <p:nvGrpSpPr>
          <p:cNvPr id="198" name="Google Shape;198;g3394e30001a_0_1"/>
          <p:cNvGrpSpPr/>
          <p:nvPr/>
        </p:nvGrpSpPr>
        <p:grpSpPr>
          <a:xfrm>
            <a:off x="613892" y="554152"/>
            <a:ext cx="574177" cy="1075866"/>
            <a:chOff x="613892" y="554152"/>
            <a:chExt cx="574177" cy="1075866"/>
          </a:xfrm>
        </p:grpSpPr>
        <p:sp>
          <p:nvSpPr>
            <p:cNvPr id="199" name="Google Shape;199;g3394e30001a_0_1"/>
            <p:cNvSpPr/>
            <p:nvPr/>
          </p:nvSpPr>
          <p:spPr>
            <a:xfrm>
              <a:off x="633061" y="554152"/>
              <a:ext cx="171515" cy="171515"/>
            </a:xfrm>
            <a:custGeom>
              <a:rect b="b" l="l" r="r" t="t"/>
              <a:pathLst>
                <a:path extrusionOk="0" h="171515" w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3394e30001a_0_1"/>
            <p:cNvSpPr/>
            <p:nvPr/>
          </p:nvSpPr>
          <p:spPr>
            <a:xfrm>
              <a:off x="1075643" y="837005"/>
              <a:ext cx="112426" cy="112426"/>
            </a:xfrm>
            <a:custGeom>
              <a:rect b="b" l="l" r="r" t="t"/>
              <a:pathLst>
                <a:path extrusionOk="0" h="112426" w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3394e30001a_0_1"/>
            <p:cNvSpPr/>
            <p:nvPr/>
          </p:nvSpPr>
          <p:spPr>
            <a:xfrm>
              <a:off x="613892" y="1472473"/>
              <a:ext cx="157545" cy="157545"/>
            </a:xfrm>
            <a:custGeom>
              <a:rect b="b" l="l" r="r" t="t"/>
              <a:pathLst>
                <a:path extrusionOk="0" h="157545" w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g3394e30001a_0_1"/>
          <p:cNvSpPr txBox="1"/>
          <p:nvPr>
            <p:ph idx="1" type="body"/>
          </p:nvPr>
        </p:nvSpPr>
        <p:spPr>
          <a:xfrm>
            <a:off x="6297233" y="518400"/>
            <a:ext cx="4771607" cy="5837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NZ" sz="2000">
                <a:solidFill>
                  <a:schemeClr val="dk1"/>
                </a:solidFill>
              </a:rPr>
              <a:t>Year 11 students are welcome to apply and will be admitted on a case-by-case basis. This will be determined by the scholarship teacher + Mr Burton.</a:t>
            </a:r>
            <a:endParaRPr/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NZ" sz="2000">
                <a:solidFill>
                  <a:schemeClr val="dk1"/>
                </a:solidFill>
              </a:rPr>
              <a:t>The subjects where students are most likely to gain entry are History, Geography, </a:t>
            </a:r>
            <a:r>
              <a:rPr lang="en-NZ" sz="2000"/>
              <a:t>Psychology</a:t>
            </a:r>
            <a:r>
              <a:rPr lang="en-NZ" sz="2000">
                <a:solidFill>
                  <a:schemeClr val="dk1"/>
                </a:solidFill>
              </a:rPr>
              <a:t>, English, and PE &amp; Health.</a:t>
            </a:r>
            <a:endParaRPr/>
          </a:p>
          <a:p>
            <a:pPr indent="-68580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NZ" sz="2000">
                <a:solidFill>
                  <a:schemeClr val="dk1"/>
                </a:solidFill>
              </a:rPr>
              <a:t>Some students may choose to attend the tutorials to gain experience but not sit the exam. This is absolutely fine.</a:t>
            </a:r>
            <a:endParaRPr/>
          </a:p>
        </p:txBody>
      </p:sp>
      <p:cxnSp>
        <p:nvCxnSpPr>
          <p:cNvPr id="203" name="Google Shape;203;g3394e30001a_0_1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199528" y="554152"/>
            <a:ext cx="5742189" cy="57421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 txBox="1"/>
          <p:nvPr>
            <p:ph type="title"/>
          </p:nvPr>
        </p:nvSpPr>
        <p:spPr>
          <a:xfrm>
            <a:off x="1245072" y="1289765"/>
            <a:ext cx="3651101" cy="4270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NZ" sz="5600">
                <a:solidFill>
                  <a:srgbClr val="FFFFFF"/>
                </a:solidFill>
              </a:rPr>
              <a:t>What you need to put in	</a:t>
            </a:r>
            <a:endParaRPr/>
          </a:p>
        </p:txBody>
      </p:sp>
      <p:sp>
        <p:nvSpPr>
          <p:cNvPr id="211" name="Google Shape;211;p6"/>
          <p:cNvSpPr/>
          <p:nvPr/>
        </p:nvSpPr>
        <p:spPr>
          <a:xfrm>
            <a:off x="1123493" y="374394"/>
            <a:ext cx="171515" cy="171515"/>
          </a:xfrm>
          <a:custGeom>
            <a:rect b="b" l="l" r="r" t="t"/>
            <a:pathLst>
              <a:path extrusionOk="0" h="171515" w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550109" y="1084507"/>
            <a:ext cx="157545" cy="157545"/>
          </a:xfrm>
          <a:custGeom>
            <a:rect b="b" l="l" r="r" t="t"/>
            <a:pathLst>
              <a:path extrusionOk="0" h="157545" w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>
            <p:ph idx="1" type="body"/>
          </p:nvPr>
        </p:nvSpPr>
        <p:spPr>
          <a:xfrm>
            <a:off x="6297233" y="518400"/>
            <a:ext cx="4771607" cy="5837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</a:rPr>
              <a:t>Attendance at tutorials – if there are an clashes see Mr Burton.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</a:rPr>
              <a:t>Good organisation – study plan.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</a:rPr>
              <a:t>Communication with your teachers, past scholarship students and mentor.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</a:rPr>
              <a:t>Spread out your study across the whole year – not cramming in the last term.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NZ" sz="2000">
                <a:solidFill>
                  <a:schemeClr val="dk1"/>
                </a:solidFill>
              </a:rPr>
              <a:t>Ask your scholarship teachers for extra resources that are on offer.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5436547" y="5751820"/>
            <a:ext cx="112426" cy="112426"/>
          </a:xfrm>
          <a:custGeom>
            <a:rect b="b" l="l" r="r" t="t"/>
            <a:pathLst>
              <a:path extrusionOk="0" h="112426" w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6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NZ"/>
              <a:t>What subjects are on offer</a:t>
            </a:r>
            <a:endParaRPr/>
          </a:p>
        </p:txBody>
      </p:sp>
      <p:sp>
        <p:nvSpPr>
          <p:cNvPr id="221" name="Google Shape;221;p7"/>
          <p:cNvSpPr txBox="1"/>
          <p:nvPr>
            <p:ph idx="1" type="body"/>
          </p:nvPr>
        </p:nvSpPr>
        <p:spPr>
          <a:xfrm>
            <a:off x="838200" y="1825625"/>
            <a:ext cx="3075000" cy="4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NZ" sz="2400"/>
              <a:t>Accounting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NZ" sz="2400"/>
              <a:t>Art History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NZ" sz="2400"/>
              <a:t>Biology </a:t>
            </a:r>
            <a:r>
              <a:rPr lang="en-NZ" sz="2400">
                <a:solidFill>
                  <a:srgbClr val="000000"/>
                </a:solidFill>
              </a:rPr>
              <a:t> 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NZ" sz="2400"/>
              <a:t>Calculus </a:t>
            </a:r>
            <a:r>
              <a:rPr lang="en-NZ" sz="2400">
                <a:solidFill>
                  <a:srgbClr val="000000"/>
                </a:solidFill>
              </a:rPr>
              <a:t> 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NZ" sz="2400"/>
              <a:t>Chemistry 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NZ" sz="2400">
                <a:solidFill>
                  <a:srgbClr val="000000"/>
                </a:solidFill>
              </a:rPr>
              <a:t>Chinese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NZ" sz="2400"/>
              <a:t>Classical Studies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NZ" sz="2400"/>
              <a:t>Drama </a:t>
            </a:r>
            <a:r>
              <a:rPr lang="en-NZ" sz="2400">
                <a:solidFill>
                  <a:srgbClr val="000000"/>
                </a:solidFill>
              </a:rPr>
              <a:t> 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NZ" sz="2400">
                <a:solidFill>
                  <a:srgbClr val="000000"/>
                </a:solidFill>
              </a:rPr>
              <a:t>Earth and Space Science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3745275" y="1896125"/>
            <a:ext cx="42132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Economics</a:t>
            </a:r>
            <a:endParaRPr b="0" i="0" sz="2400" u="none" cap="none" strike="noStrike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 b="0" i="0" sz="2400" u="none" cap="none" strike="noStrike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French</a:t>
            </a:r>
            <a:endParaRPr b="0" i="0" sz="2400" u="none" cap="none" strike="noStrike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 b="0" i="0" sz="2400" u="none" cap="none" strike="noStrike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 b="0" i="0" sz="2400" u="none" cap="none" strike="noStrike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Japanese 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Music 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Psychology - new this year</a:t>
            </a:r>
            <a:endParaRPr b="0" i="0" sz="24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Spanish 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400"/>
              <a:buFont typeface="Calibri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Te Reo Maori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7538825" y="1767425"/>
            <a:ext cx="3366000" cy="4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Year 13 Only: </a:t>
            </a:r>
            <a:endParaRPr b="1" i="0" sz="2400" u="none" cap="none" strike="noStrike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DVC</a:t>
            </a:r>
            <a:endParaRPr b="0" i="0" sz="2400" u="none" cap="none" strike="noStrike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Painting 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Photography 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Sculpture 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en-NZ" sz="2400" u="none" cap="none" strike="noStrik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b="0" i="0" lang="en-NZ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/>
          <p:nvPr/>
        </p:nvSpPr>
        <p:spPr>
          <a:xfrm rot="-10285952">
            <a:off x="-271537" y="-884980"/>
            <a:ext cx="12642772" cy="6248341"/>
          </a:xfrm>
          <a:custGeom>
            <a:rect b="b" l="l" r="r" t="t"/>
            <a:pathLst>
              <a:path extrusionOk="0" h="6248341" w="12642772">
                <a:moveTo>
                  <a:pt x="12642772" y="4432052"/>
                </a:moveTo>
                <a:lnTo>
                  <a:pt x="586822" y="6248341"/>
                </a:lnTo>
                <a:cubicBezTo>
                  <a:pt x="413471" y="5111477"/>
                  <a:pt x="173350" y="3531407"/>
                  <a:pt x="0" y="2394542"/>
                </a:cubicBezTo>
                <a:lnTo>
                  <a:pt x="52893" y="2306669"/>
                </a:lnTo>
                <a:cubicBezTo>
                  <a:pt x="67266" y="2306793"/>
                  <a:pt x="118504" y="2297204"/>
                  <a:pt x="131535" y="2293621"/>
                </a:cubicBezTo>
                <a:cubicBezTo>
                  <a:pt x="235982" y="2302858"/>
                  <a:pt x="197087" y="2291745"/>
                  <a:pt x="244153" y="2272261"/>
                </a:cubicBezTo>
                <a:cubicBezTo>
                  <a:pt x="288465" y="2263813"/>
                  <a:pt x="287831" y="2252199"/>
                  <a:pt x="324401" y="2233208"/>
                </a:cubicBezTo>
                <a:lnTo>
                  <a:pt x="463569" y="2158308"/>
                </a:lnTo>
                <a:cubicBezTo>
                  <a:pt x="506591" y="2135434"/>
                  <a:pt x="546976" y="2145326"/>
                  <a:pt x="582537" y="2095961"/>
                </a:cubicBezTo>
                <a:lnTo>
                  <a:pt x="638937" y="2008169"/>
                </a:lnTo>
                <a:cubicBezTo>
                  <a:pt x="686285" y="1999141"/>
                  <a:pt x="708248" y="1959382"/>
                  <a:pt x="749855" y="1936088"/>
                </a:cubicBezTo>
                <a:cubicBezTo>
                  <a:pt x="791527" y="1909991"/>
                  <a:pt x="819909" y="1906478"/>
                  <a:pt x="856553" y="1892728"/>
                </a:cubicBezTo>
                <a:cubicBezTo>
                  <a:pt x="872688" y="1896553"/>
                  <a:pt x="926797" y="1876988"/>
                  <a:pt x="939338" y="1863906"/>
                </a:cubicBezTo>
                <a:cubicBezTo>
                  <a:pt x="981108" y="1859053"/>
                  <a:pt x="963180" y="1865189"/>
                  <a:pt x="987836" y="1848470"/>
                </a:cubicBezTo>
                <a:cubicBezTo>
                  <a:pt x="1023003" y="1873965"/>
                  <a:pt x="1058671" y="1841751"/>
                  <a:pt x="1086094" y="1834336"/>
                </a:cubicBezTo>
                <a:cubicBezTo>
                  <a:pt x="1102835" y="1828051"/>
                  <a:pt x="1139360" y="1818268"/>
                  <a:pt x="1155607" y="1814299"/>
                </a:cubicBezTo>
                <a:cubicBezTo>
                  <a:pt x="1183758" y="1810365"/>
                  <a:pt x="1218373" y="1759163"/>
                  <a:pt x="1219621" y="1774472"/>
                </a:cubicBezTo>
                <a:cubicBezTo>
                  <a:pt x="1242899" y="1773567"/>
                  <a:pt x="1244829" y="1741322"/>
                  <a:pt x="1275113" y="1734756"/>
                </a:cubicBezTo>
                <a:cubicBezTo>
                  <a:pt x="1334421" y="1687737"/>
                  <a:pt x="1295937" y="1706696"/>
                  <a:pt x="1337800" y="1684579"/>
                </a:cubicBezTo>
                <a:cubicBezTo>
                  <a:pt x="1379663" y="1662462"/>
                  <a:pt x="1466954" y="1627202"/>
                  <a:pt x="1526287" y="1602057"/>
                </a:cubicBezTo>
                <a:cubicBezTo>
                  <a:pt x="1553390" y="1592996"/>
                  <a:pt x="1540999" y="1570289"/>
                  <a:pt x="1579126" y="1559561"/>
                </a:cubicBezTo>
                <a:cubicBezTo>
                  <a:pt x="1602892" y="1557552"/>
                  <a:pt x="1622220" y="1540740"/>
                  <a:pt x="1651242" y="1546569"/>
                </a:cubicBezTo>
                <a:cubicBezTo>
                  <a:pt x="1661191" y="1549244"/>
                  <a:pt x="1688001" y="1544372"/>
                  <a:pt x="1712038" y="1533432"/>
                </a:cubicBezTo>
                <a:cubicBezTo>
                  <a:pt x="1722220" y="1540383"/>
                  <a:pt x="1747544" y="1527611"/>
                  <a:pt x="1758402" y="1525816"/>
                </a:cubicBezTo>
                <a:cubicBezTo>
                  <a:pt x="1772533" y="1530625"/>
                  <a:pt x="1819420" y="1514186"/>
                  <a:pt x="1831776" y="1504679"/>
                </a:cubicBezTo>
                <a:lnTo>
                  <a:pt x="1963032" y="1472999"/>
                </a:lnTo>
                <a:lnTo>
                  <a:pt x="2006520" y="1464281"/>
                </a:lnTo>
                <a:cubicBezTo>
                  <a:pt x="2014344" y="1465241"/>
                  <a:pt x="2041522" y="1459774"/>
                  <a:pt x="2049195" y="1459572"/>
                </a:cubicBezTo>
                <a:cubicBezTo>
                  <a:pt x="2087954" y="1443290"/>
                  <a:pt x="2101777" y="1440700"/>
                  <a:pt x="2125117" y="1432093"/>
                </a:cubicBezTo>
                <a:cubicBezTo>
                  <a:pt x="2165647" y="1425840"/>
                  <a:pt x="2196015" y="1424572"/>
                  <a:pt x="2234987" y="1408543"/>
                </a:cubicBezTo>
                <a:lnTo>
                  <a:pt x="2349979" y="1370325"/>
                </a:lnTo>
                <a:cubicBezTo>
                  <a:pt x="2404061" y="1372089"/>
                  <a:pt x="2474940" y="1352732"/>
                  <a:pt x="2490342" y="1337371"/>
                </a:cubicBezTo>
                <a:cubicBezTo>
                  <a:pt x="2552946" y="1313179"/>
                  <a:pt x="2651266" y="1271354"/>
                  <a:pt x="2721983" y="1255221"/>
                </a:cubicBezTo>
                <a:lnTo>
                  <a:pt x="2740778" y="1232389"/>
                </a:lnTo>
                <a:lnTo>
                  <a:pt x="2772006" y="1218123"/>
                </a:lnTo>
                <a:cubicBezTo>
                  <a:pt x="2798565" y="1204582"/>
                  <a:pt x="2824316" y="1189775"/>
                  <a:pt x="2850754" y="1180094"/>
                </a:cubicBezTo>
                <a:cubicBezTo>
                  <a:pt x="2858486" y="1174495"/>
                  <a:pt x="2865479" y="1167162"/>
                  <a:pt x="2872381" y="1159349"/>
                </a:cubicBezTo>
                <a:lnTo>
                  <a:pt x="2877664" y="1153429"/>
                </a:lnTo>
                <a:lnTo>
                  <a:pt x="2898982" y="1143332"/>
                </a:lnTo>
                <a:lnTo>
                  <a:pt x="2900154" y="1144257"/>
                </a:lnTo>
                <a:cubicBezTo>
                  <a:pt x="2903604" y="1145940"/>
                  <a:pt x="2907687" y="1146454"/>
                  <a:pt x="2913224" y="1144530"/>
                </a:cubicBezTo>
                <a:cubicBezTo>
                  <a:pt x="2914663" y="1164458"/>
                  <a:pt x="2920456" y="1149846"/>
                  <a:pt x="2936660" y="1142412"/>
                </a:cubicBezTo>
                <a:cubicBezTo>
                  <a:pt x="2942509" y="1171704"/>
                  <a:pt x="2981016" y="1130300"/>
                  <a:pt x="2997572" y="1141831"/>
                </a:cubicBezTo>
                <a:lnTo>
                  <a:pt x="3044472" y="1131369"/>
                </a:lnTo>
                <a:lnTo>
                  <a:pt x="3044790" y="1131569"/>
                </a:lnTo>
                <a:cubicBezTo>
                  <a:pt x="3046855" y="1131486"/>
                  <a:pt x="3049590" y="1130734"/>
                  <a:pt x="3053469" y="1129009"/>
                </a:cubicBezTo>
                <a:lnTo>
                  <a:pt x="3058924" y="1126056"/>
                </a:lnTo>
                <a:lnTo>
                  <a:pt x="3074299" y="1120405"/>
                </a:lnTo>
                <a:lnTo>
                  <a:pt x="3080657" y="1120171"/>
                </a:lnTo>
                <a:lnTo>
                  <a:pt x="3085901" y="1121681"/>
                </a:lnTo>
                <a:cubicBezTo>
                  <a:pt x="3089424" y="1117040"/>
                  <a:pt x="3098046" y="1105705"/>
                  <a:pt x="3109448" y="1097576"/>
                </a:cubicBezTo>
                <a:lnTo>
                  <a:pt x="3120280" y="1092673"/>
                </a:lnTo>
                <a:lnTo>
                  <a:pt x="3151969" y="1093148"/>
                </a:lnTo>
                <a:lnTo>
                  <a:pt x="3156202" y="1091941"/>
                </a:lnTo>
                <a:lnTo>
                  <a:pt x="3218578" y="1084695"/>
                </a:lnTo>
                <a:cubicBezTo>
                  <a:pt x="3245764" y="1081888"/>
                  <a:pt x="3273631" y="1078650"/>
                  <a:pt x="3291572" y="1074108"/>
                </a:cubicBezTo>
                <a:cubicBezTo>
                  <a:pt x="3322176" y="1058413"/>
                  <a:pt x="3296217" y="1076449"/>
                  <a:pt x="3335322" y="1065344"/>
                </a:cubicBezTo>
                <a:cubicBezTo>
                  <a:pt x="3368156" y="1040199"/>
                  <a:pt x="3402741" y="1051987"/>
                  <a:pt x="3444471" y="1040037"/>
                </a:cubicBezTo>
                <a:lnTo>
                  <a:pt x="3516736" y="1044495"/>
                </a:lnTo>
                <a:lnTo>
                  <a:pt x="3529913" y="1036395"/>
                </a:lnTo>
                <a:lnTo>
                  <a:pt x="3534215" y="1032644"/>
                </a:lnTo>
                <a:cubicBezTo>
                  <a:pt x="3537422" y="1030324"/>
                  <a:pt x="3539868" y="1029116"/>
                  <a:pt x="3541901" y="1028655"/>
                </a:cubicBezTo>
                <a:lnTo>
                  <a:pt x="3542297" y="1028781"/>
                </a:lnTo>
                <a:lnTo>
                  <a:pt x="3549091" y="1024603"/>
                </a:lnTo>
                <a:lnTo>
                  <a:pt x="3668564" y="992085"/>
                </a:lnTo>
                <a:cubicBezTo>
                  <a:pt x="3673354" y="989271"/>
                  <a:pt x="3677647" y="988983"/>
                  <a:pt x="3681760" y="989897"/>
                </a:cubicBezTo>
                <a:lnTo>
                  <a:pt x="3683298" y="990533"/>
                </a:lnTo>
                <a:lnTo>
                  <a:pt x="3701238" y="978370"/>
                </a:lnTo>
                <a:lnTo>
                  <a:pt x="3727029" y="982634"/>
                </a:lnTo>
                <a:cubicBezTo>
                  <a:pt x="3762166" y="985324"/>
                  <a:pt x="3795029" y="982802"/>
                  <a:pt x="3827462" y="983777"/>
                </a:cubicBezTo>
                <a:cubicBezTo>
                  <a:pt x="3899741" y="979875"/>
                  <a:pt x="3841175" y="923865"/>
                  <a:pt x="3939255" y="962526"/>
                </a:cubicBezTo>
                <a:cubicBezTo>
                  <a:pt x="3944820" y="939198"/>
                  <a:pt x="3955882" y="936428"/>
                  <a:pt x="3976764" y="943975"/>
                </a:cubicBezTo>
                <a:cubicBezTo>
                  <a:pt x="4011587" y="940445"/>
                  <a:pt x="3998825" y="885884"/>
                  <a:pt x="4039745" y="913576"/>
                </a:cubicBezTo>
                <a:cubicBezTo>
                  <a:pt x="4028069" y="885008"/>
                  <a:pt x="4103064" y="891976"/>
                  <a:pt x="4081478" y="863744"/>
                </a:cubicBezTo>
                <a:cubicBezTo>
                  <a:pt x="4098995" y="833348"/>
                  <a:pt x="4118253" y="875924"/>
                  <a:pt x="4136255" y="849070"/>
                </a:cubicBezTo>
                <a:cubicBezTo>
                  <a:pt x="4160412" y="839702"/>
                  <a:pt x="4127630" y="882883"/>
                  <a:pt x="4155885" y="880724"/>
                </a:cubicBezTo>
                <a:cubicBezTo>
                  <a:pt x="4189159" y="872776"/>
                  <a:pt x="4199073" y="926940"/>
                  <a:pt x="4212239" y="853648"/>
                </a:cubicBezTo>
                <a:cubicBezTo>
                  <a:pt x="4250628" y="864621"/>
                  <a:pt x="4251711" y="832443"/>
                  <a:pt x="4296968" y="808725"/>
                </a:cubicBezTo>
                <a:cubicBezTo>
                  <a:pt x="4320354" y="822560"/>
                  <a:pt x="4334944" y="811306"/>
                  <a:pt x="4347619" y="791871"/>
                </a:cubicBezTo>
                <a:cubicBezTo>
                  <a:pt x="4395320" y="788176"/>
                  <a:pt x="4433289" y="755394"/>
                  <a:pt x="4484035" y="736001"/>
                </a:cubicBezTo>
                <a:cubicBezTo>
                  <a:pt x="4544675" y="745654"/>
                  <a:pt x="4564925" y="693074"/>
                  <a:pt x="4619194" y="672546"/>
                </a:cubicBezTo>
                <a:cubicBezTo>
                  <a:pt x="4633191" y="680042"/>
                  <a:pt x="4642217" y="680768"/>
                  <a:pt x="4648276" y="677255"/>
                </a:cubicBezTo>
                <a:lnTo>
                  <a:pt x="4658535" y="658404"/>
                </a:lnTo>
                <a:lnTo>
                  <a:pt x="4684435" y="658040"/>
                </a:lnTo>
                <a:lnTo>
                  <a:pt x="4685966" y="659300"/>
                </a:lnTo>
                <a:lnTo>
                  <a:pt x="4773323" y="620033"/>
                </a:lnTo>
                <a:lnTo>
                  <a:pt x="4789881" y="612833"/>
                </a:lnTo>
                <a:lnTo>
                  <a:pt x="4793116" y="606807"/>
                </a:lnTo>
                <a:cubicBezTo>
                  <a:pt x="4797413" y="602517"/>
                  <a:pt x="4804603" y="599222"/>
                  <a:pt x="4818294" y="598208"/>
                </a:cubicBezTo>
                <a:lnTo>
                  <a:pt x="4889379" y="574856"/>
                </a:lnTo>
                <a:cubicBezTo>
                  <a:pt x="4924646" y="568531"/>
                  <a:pt x="4935327" y="565911"/>
                  <a:pt x="4967000" y="563548"/>
                </a:cubicBezTo>
                <a:cubicBezTo>
                  <a:pt x="4986586" y="557770"/>
                  <a:pt x="5000668" y="551967"/>
                  <a:pt x="5011397" y="546508"/>
                </a:cubicBezTo>
                <a:lnTo>
                  <a:pt x="5017511" y="542737"/>
                </a:lnTo>
                <a:lnTo>
                  <a:pt x="5022951" y="543578"/>
                </a:lnTo>
                <a:lnTo>
                  <a:pt x="5028686" y="550797"/>
                </a:lnTo>
                <a:cubicBezTo>
                  <a:pt x="5034551" y="555023"/>
                  <a:pt x="5042525" y="556487"/>
                  <a:pt x="5055222" y="551685"/>
                </a:cubicBezTo>
                <a:lnTo>
                  <a:pt x="5058043" y="549365"/>
                </a:lnTo>
                <a:lnTo>
                  <a:pt x="5080769" y="559110"/>
                </a:lnTo>
                <a:cubicBezTo>
                  <a:pt x="5088231" y="563815"/>
                  <a:pt x="5095030" y="569979"/>
                  <a:pt x="5100831" y="578170"/>
                </a:cubicBezTo>
                <a:cubicBezTo>
                  <a:pt x="5170380" y="527737"/>
                  <a:pt x="5243922" y="564793"/>
                  <a:pt x="5323302" y="551607"/>
                </a:cubicBezTo>
                <a:cubicBezTo>
                  <a:pt x="5351315" y="478451"/>
                  <a:pt x="5497865" y="556036"/>
                  <a:pt x="5524173" y="623428"/>
                </a:cubicBezTo>
                <a:cubicBezTo>
                  <a:pt x="5517268" y="543117"/>
                  <a:pt x="5711665" y="703794"/>
                  <a:pt x="5644692" y="606574"/>
                </a:cubicBezTo>
                <a:lnTo>
                  <a:pt x="5984259" y="559264"/>
                </a:lnTo>
                <a:cubicBezTo>
                  <a:pt x="6030154" y="495862"/>
                  <a:pt x="6007425" y="553220"/>
                  <a:pt x="6059790" y="538457"/>
                </a:cubicBezTo>
                <a:cubicBezTo>
                  <a:pt x="6050344" y="594649"/>
                  <a:pt x="6121744" y="503179"/>
                  <a:pt x="6130495" y="565308"/>
                </a:cubicBezTo>
                <a:cubicBezTo>
                  <a:pt x="6139748" y="560655"/>
                  <a:pt x="6148435" y="554186"/>
                  <a:pt x="6157089" y="547229"/>
                </a:cubicBezTo>
                <a:lnTo>
                  <a:pt x="6161628" y="543616"/>
                </a:lnTo>
                <a:lnTo>
                  <a:pt x="6180804" y="539939"/>
                </a:lnTo>
                <a:lnTo>
                  <a:pt x="6184951" y="525424"/>
                </a:lnTo>
                <a:lnTo>
                  <a:pt x="6212909" y="510232"/>
                </a:lnTo>
                <a:cubicBezTo>
                  <a:pt x="6223574" y="506625"/>
                  <a:pt x="6235279" y="505181"/>
                  <a:pt x="6248556" y="507226"/>
                </a:cubicBezTo>
                <a:cubicBezTo>
                  <a:pt x="6294288" y="537334"/>
                  <a:pt x="6362573" y="467613"/>
                  <a:pt x="6419167" y="508015"/>
                </a:cubicBezTo>
                <a:cubicBezTo>
                  <a:pt x="6440234" y="517921"/>
                  <a:pt x="6506991" y="518278"/>
                  <a:pt x="6520553" y="499890"/>
                </a:cubicBezTo>
                <a:cubicBezTo>
                  <a:pt x="6534665" y="496161"/>
                  <a:pt x="6550555" y="503153"/>
                  <a:pt x="6557985" y="483298"/>
                </a:cubicBezTo>
                <a:cubicBezTo>
                  <a:pt x="6569810" y="459469"/>
                  <a:pt x="6616472" y="497766"/>
                  <a:pt x="6610986" y="469207"/>
                </a:cubicBezTo>
                <a:cubicBezTo>
                  <a:pt x="6644167" y="495476"/>
                  <a:pt x="6674091" y="445680"/>
                  <a:pt x="6703685" y="433885"/>
                </a:cubicBezTo>
                <a:cubicBezTo>
                  <a:pt x="6729555" y="459786"/>
                  <a:pt x="6766135" y="409500"/>
                  <a:pt x="6829686" y="404609"/>
                </a:cubicBezTo>
                <a:cubicBezTo>
                  <a:pt x="6858065" y="434525"/>
                  <a:pt x="6872501" y="400914"/>
                  <a:pt x="6926071" y="440952"/>
                </a:cubicBezTo>
                <a:cubicBezTo>
                  <a:pt x="6928018" y="437011"/>
                  <a:pt x="6930506" y="433362"/>
                  <a:pt x="6933459" y="430117"/>
                </a:cubicBezTo>
                <a:cubicBezTo>
                  <a:pt x="6950612" y="411270"/>
                  <a:pt x="6979388" y="409908"/>
                  <a:pt x="6997730" y="427075"/>
                </a:cubicBezTo>
                <a:cubicBezTo>
                  <a:pt x="7082631" y="480403"/>
                  <a:pt x="7157271" y="476334"/>
                  <a:pt x="7228068" y="485987"/>
                </a:cubicBezTo>
                <a:cubicBezTo>
                  <a:pt x="7307806" y="490694"/>
                  <a:pt x="7251469" y="427974"/>
                  <a:pt x="7353524" y="478122"/>
                </a:cubicBezTo>
                <a:cubicBezTo>
                  <a:pt x="7362883" y="455559"/>
                  <a:pt x="7375392" y="454116"/>
                  <a:pt x="7397216" y="464113"/>
                </a:cubicBezTo>
                <a:cubicBezTo>
                  <a:pt x="7435863" y="464738"/>
                  <a:pt x="7429507" y="408907"/>
                  <a:pt x="7470470" y="441338"/>
                </a:cubicBezTo>
                <a:cubicBezTo>
                  <a:pt x="7461672" y="411511"/>
                  <a:pt x="7542865" y="427363"/>
                  <a:pt x="7523162" y="396692"/>
                </a:cubicBezTo>
                <a:cubicBezTo>
                  <a:pt x="7546603" y="368516"/>
                  <a:pt x="7561752" y="413189"/>
                  <a:pt x="7585229" y="388596"/>
                </a:cubicBezTo>
                <a:cubicBezTo>
                  <a:pt x="7613007" y="382141"/>
                  <a:pt x="7571052" y="421230"/>
                  <a:pt x="7602312" y="422441"/>
                </a:cubicBezTo>
                <a:cubicBezTo>
                  <a:pt x="7639880" y="418484"/>
                  <a:pt x="7643170" y="473582"/>
                  <a:pt x="7667842" y="402184"/>
                </a:cubicBezTo>
                <a:cubicBezTo>
                  <a:pt x="7708368" y="417673"/>
                  <a:pt x="7714055" y="385770"/>
                  <a:pt x="7766955" y="367538"/>
                </a:cubicBezTo>
                <a:cubicBezTo>
                  <a:pt x="7790642" y="384091"/>
                  <a:pt x="7808202" y="374622"/>
                  <a:pt x="7824808" y="356782"/>
                </a:cubicBezTo>
                <a:cubicBezTo>
                  <a:pt x="7877588" y="358773"/>
                  <a:pt x="7923771" y="330652"/>
                  <a:pt x="7982082" y="317381"/>
                </a:cubicBezTo>
                <a:cubicBezTo>
                  <a:pt x="8047173" y="334199"/>
                  <a:pt x="8076711" y="284263"/>
                  <a:pt x="8139042" y="270278"/>
                </a:cubicBezTo>
                <a:cubicBezTo>
                  <a:pt x="8171699" y="291139"/>
                  <a:pt x="8180849" y="273703"/>
                  <a:pt x="8188479" y="250893"/>
                </a:cubicBezTo>
                <a:lnTo>
                  <a:pt x="8197460" y="227412"/>
                </a:lnTo>
                <a:lnTo>
                  <a:pt x="8236543" y="231896"/>
                </a:lnTo>
                <a:cubicBezTo>
                  <a:pt x="8252245" y="232878"/>
                  <a:pt x="8267047" y="233030"/>
                  <a:pt x="8288656" y="233518"/>
                </a:cubicBezTo>
                <a:lnTo>
                  <a:pt x="8365194" y="255354"/>
                </a:lnTo>
                <a:lnTo>
                  <a:pt x="8371093" y="253056"/>
                </a:lnTo>
                <a:cubicBezTo>
                  <a:pt x="8375220" y="251794"/>
                  <a:pt x="8378040" y="251369"/>
                  <a:pt x="8380079" y="251533"/>
                </a:cubicBezTo>
                <a:lnTo>
                  <a:pt x="8380352" y="251771"/>
                </a:lnTo>
                <a:lnTo>
                  <a:pt x="8388670" y="249803"/>
                </a:lnTo>
                <a:cubicBezTo>
                  <a:pt x="8402579" y="245856"/>
                  <a:pt x="8426713" y="256901"/>
                  <a:pt x="8439400" y="252189"/>
                </a:cubicBezTo>
                <a:cubicBezTo>
                  <a:pt x="8461985" y="253229"/>
                  <a:pt x="8486049" y="243125"/>
                  <a:pt x="8502127" y="246524"/>
                </a:cubicBezTo>
                <a:lnTo>
                  <a:pt x="8575600" y="247912"/>
                </a:lnTo>
                <a:lnTo>
                  <a:pt x="8609423" y="225288"/>
                </a:lnTo>
                <a:cubicBezTo>
                  <a:pt x="8613054" y="222366"/>
                  <a:pt x="8618682" y="220403"/>
                  <a:pt x="8628794" y="220632"/>
                </a:cubicBezTo>
                <a:lnTo>
                  <a:pt x="8631243" y="221270"/>
                </a:lnTo>
                <a:cubicBezTo>
                  <a:pt x="8636121" y="217981"/>
                  <a:pt x="8676301" y="210759"/>
                  <a:pt x="8708752" y="203517"/>
                </a:cubicBezTo>
                <a:cubicBezTo>
                  <a:pt x="8760405" y="193315"/>
                  <a:pt x="8765450" y="184312"/>
                  <a:pt x="8825952" y="177822"/>
                </a:cubicBezTo>
                <a:cubicBezTo>
                  <a:pt x="8840694" y="175283"/>
                  <a:pt x="8852337" y="172902"/>
                  <a:pt x="8862166" y="170735"/>
                </a:cubicBezTo>
                <a:lnTo>
                  <a:pt x="8884490" y="165616"/>
                </a:lnTo>
                <a:lnTo>
                  <a:pt x="8918298" y="194546"/>
                </a:lnTo>
                <a:cubicBezTo>
                  <a:pt x="8929331" y="203143"/>
                  <a:pt x="8939711" y="209096"/>
                  <a:pt x="8948572" y="207940"/>
                </a:cubicBezTo>
                <a:cubicBezTo>
                  <a:pt x="9007398" y="191013"/>
                  <a:pt x="9066382" y="123071"/>
                  <a:pt x="9104724" y="178319"/>
                </a:cubicBezTo>
                <a:cubicBezTo>
                  <a:pt x="9146350" y="170182"/>
                  <a:pt x="9159213" y="154939"/>
                  <a:pt x="9198328" y="159122"/>
                </a:cubicBezTo>
                <a:cubicBezTo>
                  <a:pt x="9243361" y="178179"/>
                  <a:pt x="9337410" y="133426"/>
                  <a:pt x="9339412" y="203422"/>
                </a:cubicBezTo>
                <a:cubicBezTo>
                  <a:pt x="9356193" y="242785"/>
                  <a:pt x="9404145" y="172882"/>
                  <a:pt x="9409165" y="216989"/>
                </a:cubicBezTo>
                <a:cubicBezTo>
                  <a:pt x="9430000" y="185563"/>
                  <a:pt x="9477391" y="226977"/>
                  <a:pt x="9516379" y="220757"/>
                </a:cubicBezTo>
                <a:cubicBezTo>
                  <a:pt x="9525989" y="239713"/>
                  <a:pt x="9601557" y="209033"/>
                  <a:pt x="9615958" y="196389"/>
                </a:cubicBezTo>
                <a:cubicBezTo>
                  <a:pt x="9740300" y="170539"/>
                  <a:pt x="9758977" y="138949"/>
                  <a:pt x="9860346" y="177067"/>
                </a:cubicBezTo>
                <a:cubicBezTo>
                  <a:pt x="9889677" y="171165"/>
                  <a:pt x="10006630" y="193672"/>
                  <a:pt x="10071193" y="142345"/>
                </a:cubicBezTo>
                <a:cubicBezTo>
                  <a:pt x="10108399" y="184331"/>
                  <a:pt x="10235527" y="166620"/>
                  <a:pt x="10270876" y="164464"/>
                </a:cubicBezTo>
                <a:cubicBezTo>
                  <a:pt x="10282938" y="193487"/>
                  <a:pt x="10335459" y="157175"/>
                  <a:pt x="10338607" y="202846"/>
                </a:cubicBezTo>
                <a:cubicBezTo>
                  <a:pt x="10349171" y="220353"/>
                  <a:pt x="10366124" y="217011"/>
                  <a:pt x="10370927" y="198630"/>
                </a:cubicBezTo>
                <a:cubicBezTo>
                  <a:pt x="10391994" y="198716"/>
                  <a:pt x="10408613" y="218644"/>
                  <a:pt x="10423650" y="187033"/>
                </a:cubicBezTo>
                <a:cubicBezTo>
                  <a:pt x="10452431" y="186111"/>
                  <a:pt x="10492877" y="246749"/>
                  <a:pt x="10507238" y="199359"/>
                </a:cubicBezTo>
                <a:cubicBezTo>
                  <a:pt x="10543427" y="261875"/>
                  <a:pt x="10653987" y="201249"/>
                  <a:pt x="10712234" y="202150"/>
                </a:cubicBezTo>
                <a:cubicBezTo>
                  <a:pt x="10824446" y="218073"/>
                  <a:pt x="10878410" y="233516"/>
                  <a:pt x="10955598" y="236823"/>
                </a:cubicBezTo>
                <a:cubicBezTo>
                  <a:pt x="11045848" y="210188"/>
                  <a:pt x="11132536" y="208078"/>
                  <a:pt x="11210395" y="197924"/>
                </a:cubicBezTo>
                <a:cubicBezTo>
                  <a:pt x="11248542" y="205602"/>
                  <a:pt x="11317163" y="98606"/>
                  <a:pt x="11355556" y="131371"/>
                </a:cubicBezTo>
                <a:cubicBezTo>
                  <a:pt x="11409097" y="114944"/>
                  <a:pt x="11452001" y="121965"/>
                  <a:pt x="11531644" y="99364"/>
                </a:cubicBezTo>
                <a:cubicBezTo>
                  <a:pt x="11597142" y="88300"/>
                  <a:pt x="11671940" y="72591"/>
                  <a:pt x="11719114" y="62439"/>
                </a:cubicBezTo>
                <a:cubicBezTo>
                  <a:pt x="11727434" y="40579"/>
                  <a:pt x="11796069" y="38621"/>
                  <a:pt x="11814686" y="38458"/>
                </a:cubicBezTo>
                <a:cubicBezTo>
                  <a:pt x="11821248" y="1152"/>
                  <a:pt x="11853228" y="33244"/>
                  <a:pt x="11865687" y="10088"/>
                </a:cubicBezTo>
                <a:cubicBezTo>
                  <a:pt x="11893768" y="15302"/>
                  <a:pt x="11926464" y="10706"/>
                  <a:pt x="11957454" y="4020"/>
                </a:cubicBezTo>
                <a:lnTo>
                  <a:pt x="11975060" y="0"/>
                </a:lnTo>
                <a:lnTo>
                  <a:pt x="12006839" y="210943"/>
                </a:lnTo>
                <a:cubicBezTo>
                  <a:pt x="12204146" y="1520595"/>
                  <a:pt x="12452801" y="3171091"/>
                  <a:pt x="12642772" y="4432052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/>
          <p:nvPr>
            <p:ph type="title"/>
          </p:nvPr>
        </p:nvSpPr>
        <p:spPr>
          <a:xfrm>
            <a:off x="1184744" y="442551"/>
            <a:ext cx="9859618" cy="713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NZ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Extramural Tutorial Timetable</a:t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632379" y="1764254"/>
            <a:ext cx="10937021" cy="4455571"/>
          </a:xfrm>
          <a:custGeom>
            <a:rect b="b" l="l" r="r" t="t"/>
            <a:pathLst>
              <a:path extrusionOk="0" h="2400300" w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rotWithShape="0" algn="tl" dir="3000000" dist="12700">
              <a:srgbClr val="000000">
                <a:alpha val="2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2007" y="1909483"/>
            <a:ext cx="6931705" cy="414169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8"/>
          <p:cNvSpPr/>
          <p:nvPr/>
        </p:nvSpPr>
        <p:spPr>
          <a:xfrm>
            <a:off x="647921" y="-488562"/>
            <a:ext cx="16407000" cy="163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N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N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N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2024-02-18T21:40:26Z</dcterms:created>
  <dc:creator>Deborah Cachopa</dc:creator>
</cp:coreProperties>
</file>